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499" r:id="rId4"/>
    <p:sldId id="259" r:id="rId6"/>
    <p:sldId id="257" r:id="rId7"/>
    <p:sldId id="500" r:id="rId8"/>
    <p:sldId id="501" r:id="rId9"/>
    <p:sldId id="502" r:id="rId10"/>
    <p:sldId id="503" r:id="rId11"/>
    <p:sldId id="504" r:id="rId12"/>
    <p:sldId id="505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8" autoAdjust="0"/>
    <p:restoredTop sz="94660"/>
  </p:normalViewPr>
  <p:slideViewPr>
    <p:cSldViewPr snapToGrid="0">
      <p:cViewPr>
        <p:scale>
          <a:sx n="80" d="100"/>
          <a:sy n="80" d="100"/>
        </p:scale>
        <p:origin x="1776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A2DA3-55AF-48C1-87C9-272C42E28E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1EE2B-3783-4240-84D8-2AE1AB3E37E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674AA5-5078-0947-B1CA-50231CC1655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18866-C97B-469F-A498-80F955BD110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A3451-EE4A-45F7-BA11-F84D541F9BA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B3981-AB2C-421F-AEE5-7FD6B5A2D45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F25C2-AE60-4CA7-8ED5-7CBF58FA06E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5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5032D-ED1F-48FF-926F-190EED51CAA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D3C44-3D5B-4DE6-B3EC-880B628269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D6185-885F-402D-BA75-C2D8FFE0F3C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D62E1-BAD3-49F1-BFCF-251CE2D4309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99F74-F5C3-4068-B1F7-71B6AC453EF0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3260B-AAEE-4E59-9D22-9957DFA068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2AB1-C426-4A6F-BA60-B0026C1658E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CED78-B2C2-4F08-87DF-6A74FC8CAD1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8E605-22D4-419C-B41E-2A9B975BB34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BD648-322B-406C-8BB3-AC63A06699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CAFB8-03E5-4386-A144-DBB2BEE0524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70B9B-BE7F-43F6-B2FC-4852E8A4BA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978E-0DEE-412E-B716-01C0CF1F857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7D2F1-D616-4873-99CC-BD98F7325BE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0D845-4A52-45A2-9DE6-484657F3999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FFB8C-FF84-442C-B58A-8DC5AAEE65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E03EF-9694-4D4A-862C-D7F633B32E4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525EA-AB7C-4142-97DC-78079FC39A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4" Type="http://schemas.openxmlformats.org/officeDocument/2006/relationships/theme" Target="../theme/theme2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C4607A9-E119-4A0F-9E75-1AF8FAE0BF0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2A39ED-04A6-499A-AEF5-ABF87AC0ABDB}" type="slidenum">
              <a:rPr lang="zh-CN" altLang="en-US"/>
            </a:fld>
            <a:endParaRPr lang="zh-CN" altLang="en-US"/>
          </a:p>
        </p:txBody>
      </p:sp>
      <p:pic>
        <p:nvPicPr>
          <p:cNvPr id="8" name="图片 7" descr="艾奇奖ppt-02.jpg"/>
          <p:cNvPicPr>
            <a:picLocks noChangeAspect="1"/>
          </p:cNvPicPr>
          <p:nvPr userDrawn="1"/>
        </p:nvPicPr>
        <p:blipFill>
          <a:blip r:embed="rId12" cstate="print"/>
          <a:srcRect l="781" r="781" b="1389"/>
          <a:stretch>
            <a:fillRect/>
          </a:stretch>
        </p:blipFill>
        <p:spPr>
          <a:xfrm>
            <a:off x="-43" y="-12095"/>
            <a:ext cx="12192043" cy="6870095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9785684" y="561474"/>
            <a:ext cx="1796716" cy="1507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785684" y="227041"/>
            <a:ext cx="2141046" cy="55803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6096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12192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8288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24384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72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/>
          <a:srcRect t="-166" b="19141"/>
          <a:stretch>
            <a:fillRect/>
          </a:stretch>
        </p:blipFill>
        <p:spPr>
          <a:xfrm>
            <a:off x="0" y="-54238"/>
            <a:ext cx="12192000" cy="59256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704114"/>
            <a:ext cx="12192000" cy="1153886"/>
          </a:xfrm>
          <a:prstGeom prst="rect">
            <a:avLst/>
          </a:prstGeom>
          <a:solidFill>
            <a:srgbClr val="D2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91951" y="60512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◎</a:t>
            </a:r>
            <a:r>
              <a:rPr lang="zh-CN" altLang="en-US" sz="1600" dirty="0">
                <a:solidFill>
                  <a:schemeClr val="bg1"/>
                </a:solidFill>
              </a:rPr>
              <a:t> </a:t>
            </a:r>
            <a:r>
              <a: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作品编号</a:t>
            </a:r>
            <a:endParaRPr lang="zh-CN" altLang="en-US" sz="1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57730" y="60512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◎</a:t>
            </a:r>
            <a:r>
              <a:rPr lang="zh-CN" altLang="en-US" sz="1600" dirty="0">
                <a:solidFill>
                  <a:schemeClr val="bg1"/>
                </a:solidFill>
              </a:rPr>
              <a:t> </a:t>
            </a:r>
            <a:r>
              <a: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作品名称</a:t>
            </a:r>
            <a:endParaRPr lang="zh-CN" altLang="en-US" sz="1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097763" y="6375918"/>
            <a:ext cx="260013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890587" y="6354147"/>
            <a:ext cx="260013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1661" y="590973"/>
            <a:ext cx="588687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665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* PPT</a:t>
            </a:r>
            <a:r>
              <a:rPr lang="zh-CN" altLang="en-US" sz="2665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模板使用说明</a:t>
            </a:r>
            <a:endParaRPr lang="zh-CN" altLang="en-US" sz="2665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5181" y="1378373"/>
            <a:ext cx="7028180" cy="5345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该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为评审的重要参考之一，请务必按照规则认真填写；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请正确填写本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模板首页中的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作品编号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作品名称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（在提交或保存作品详情页面后，系统将自动生成作品编号，请填写该系统生成的编号）；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请按照“品牌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&amp;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产品概述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市场分析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品牌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/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产品市场目标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传播创意策略及媒体渠道策略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营销传播和销售预算及效果测评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其他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六部分进行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制作，评审中也将按照以上六部分评审；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4.PPT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总页数不得超过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50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页，文件大小不超过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20M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；</a:t>
            </a:r>
            <a:endParaRPr lang="en-US" altLang="zh-CN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en-US" altLang="zh-CN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5.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本模板仅供参考，可以不使用；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6.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本页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“PPT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模板使用说明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”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请仔细阅读后删掉即可。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kumimoji="1" lang="en-US" altLang="zh-CN" sz="213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en-US" altLang="zh-CN" sz="213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3"/>
          <p:cNvSpPr txBox="1">
            <a:spLocks noChangeArrowheads="1"/>
          </p:cNvSpPr>
          <p:nvPr/>
        </p:nvSpPr>
        <p:spPr bwMode="auto">
          <a:xfrm>
            <a:off x="680617" y="634871"/>
            <a:ext cx="3647017" cy="748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4265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kumimoji="1" lang="zh-CN" altLang="en-US" sz="4265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451129" y="1696634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品牌</a:t>
            </a:r>
            <a:r>
              <a:rPr kumimoji="1"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产品概述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451129" y="2461598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市场分析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451129" y="3229947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品牌</a:t>
            </a:r>
            <a:r>
              <a:rPr kumimoji="1"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产品市场目标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451129" y="3998298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传播创意策略及媒体渠道策略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圆角矩形 7"/>
          <p:cNvSpPr/>
          <p:nvPr/>
        </p:nvSpPr>
        <p:spPr>
          <a:xfrm>
            <a:off x="1479121" y="4822502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营销传播和销售预算及效果测评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圆角矩形 7"/>
          <p:cNvSpPr/>
          <p:nvPr/>
        </p:nvSpPr>
        <p:spPr>
          <a:xfrm>
            <a:off x="1482231" y="5621824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其他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4" y="999948"/>
            <a:ext cx="3892204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品牌</a:t>
            </a:r>
            <a:r>
              <a:rPr kumimoji="1"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产品概述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82351" y="2093463"/>
            <a:ext cx="65189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zh-CN" altLang="en-US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品牌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产品概述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品牌介绍、产品介绍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b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调研报告及分析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内部调研、外部调研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5" y="999948"/>
            <a:ext cx="3282603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市场分析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2585" y="2065279"/>
            <a:ext cx="638836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zh-CN" altLang="en-US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目标市场描述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市场发展现状、消费者画像、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PEST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分析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b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面临的挑战或问题分析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品牌存在的问题、竞争对手分析、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SWOT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分析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6" y="999948"/>
            <a:ext cx="4775500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品牌</a:t>
            </a:r>
            <a:r>
              <a:rPr kumimoji="1"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产品市场目标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7467" y="2090161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营销目标及营销组合概述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营销目标、营销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4P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组合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整合营销传播的目标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品牌的目标、市场的目标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③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品牌核心要素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消费者画像、品牌文案、产品文案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5" y="999948"/>
            <a:ext cx="5696121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传播创意策略及媒体渠道策略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07233" y="2074420"/>
            <a:ext cx="595293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广告诉求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广告诉求重点、广告诉求策略与方法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b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营销推广策划</a:t>
            </a:r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③ 选择的传播媒体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销售渠道及创意表现</a:t>
            </a:r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选择的媒体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渠道（线上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线下）、媒介传播排期（线上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线下）、广告创意表现（线上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线下）、电商转换策略与承接方式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6" y="999948"/>
            <a:ext cx="5646358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营销传播和销售预算及效果测评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07233" y="2061980"/>
            <a:ext cx="774063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zh-CN" altLang="en-US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营销传播预算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广告效果预估</a:t>
            </a:r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③ 销售效果预估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6" y="999948"/>
            <a:ext cx="2934259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其他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9910" y="2061979"/>
            <a:ext cx="6096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zh-CN" altLang="en-US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结论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参考文献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③ 数据工具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④ 附录调研问卷及其结果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Tg0OWIyMDc0MjQ3M2QzMjg5NTE4YmIwMTY4MzQwNjc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803</Words>
  <Application>WPS 演示</Application>
  <PresentationFormat>宽屏</PresentationFormat>
  <Paragraphs>90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华文细黑</vt:lpstr>
      <vt:lpstr>微软雅黑</vt:lpstr>
      <vt:lpstr>等线</vt:lpstr>
      <vt:lpstr>Arial Unicode MS</vt:lpstr>
      <vt:lpstr>等线 Light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jerome xu</dc:creator>
  <cp:lastModifiedBy>unlucky</cp:lastModifiedBy>
  <cp:revision>5</cp:revision>
  <dcterms:created xsi:type="dcterms:W3CDTF">2023-10-07T09:38:00Z</dcterms:created>
  <dcterms:modified xsi:type="dcterms:W3CDTF">2023-12-12T03:25:16Z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4B0C059CC51A448FA40A0B6A0E9202CC_12</vt:lpwstr>
  </property>
  <property fmtid="{D5CDD505-2E9C-101B-9397-08002B2CF9AE}" pid="3" name="KSOProductBuildVer">
    <vt:lpwstr>2052-12.1.0.16120</vt:lpwstr>
  </property>
</Properties>
</file>