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2"/>
  </p:notesMasterIdLst>
  <p:sldIdLst>
    <p:sldId id="499" r:id="rId3"/>
    <p:sldId id="259" r:id="rId4"/>
    <p:sldId id="257" r:id="rId5"/>
    <p:sldId id="500" r:id="rId6"/>
    <p:sldId id="501" r:id="rId7"/>
    <p:sldId id="502" r:id="rId8"/>
    <p:sldId id="503" r:id="rId9"/>
    <p:sldId id="504" r:id="rId10"/>
    <p:sldId id="505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8" autoAdjust="0"/>
    <p:restoredTop sz="94660"/>
  </p:normalViewPr>
  <p:slideViewPr>
    <p:cSldViewPr snapToGrid="0">
      <p:cViewPr>
        <p:scale>
          <a:sx n="80" d="100"/>
          <a:sy n="80" d="100"/>
        </p:scale>
        <p:origin x="1776" y="8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1A2DA3-55AF-48C1-87C9-272C42E28E2E}" type="datetimeFigureOut">
              <a:rPr lang="zh-CN" altLang="en-US" smtClean="0"/>
              <a:t>2023/10/25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81EE2B-3783-4240-84D8-2AE1AB3E37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6788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674AA5-5078-0947-B1CA-50231CC16555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D09C75A-B844-4061-AEB6-90929CDB70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7E5D037-747B-A7F9-99EE-9620A834E2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9FA909B-BB8D-7A9C-765B-CC5A33777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  <a:t>2023/10/25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03D1C67-CACA-77B4-2F64-7F9A025FD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375EF2-1AD8-C1F9-1255-26A0C95CB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131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5B68E2-4F8B-B38A-F6F6-F7B17DDF5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26BCC82-5EE7-4741-102A-549C32E557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65C0811-700D-DAFB-0007-96B0F69EC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  <a:t>2023/10/25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1340A94-E01F-46DD-59BD-188D07770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CEEDB83-F722-E567-6D6E-C15E000C6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019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EFFE6D2-53F1-CC6F-A647-A9D697D48F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7817575-441E-E3D0-CB76-2E3EE25302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DA029DF-DAD9-EDF1-01EE-3F5AF94D0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  <a:t>2023/10/25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BD42126-F048-E5A5-8A93-13312391B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46EDB79-7662-4F91-9EC0-0898391FC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927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3073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18866-C97B-469F-A498-80F955BD110D}" type="datetimeFigureOut">
              <a:rPr lang="zh-CN" altLang="en-US"/>
              <a:t>2023/10/25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A3451-EE4A-45F7-BA11-F84D541F9BAD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29825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B3981-AB2C-421F-AEE5-7FD6B5A2D45E}" type="datetimeFigureOut">
              <a:rPr lang="zh-CN" altLang="en-US"/>
              <a:t>2023/10/25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F25C2-AE60-4CA7-8ED5-7CBF58FA06E2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1320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5032D-ED1F-48FF-926F-190EED51CAA5}" type="datetimeFigureOut">
              <a:rPr lang="zh-CN" altLang="en-US"/>
              <a:t>2023/10/25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D3C44-3D5B-4DE6-B3EC-880B628269D7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3592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D6185-885F-402D-BA75-C2D8FFE0F3C6}" type="datetimeFigureOut">
              <a:rPr lang="zh-CN" altLang="en-US"/>
              <a:t>2023/10/25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D62E1-BAD3-49F1-BFCF-251CE2D43093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09452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99F74-F5C3-4068-B1F7-71B6AC453EF0}" type="datetimeFigureOut">
              <a:rPr lang="zh-CN" altLang="en-US"/>
              <a:t>2023/10/25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3260B-AAEE-4E59-9D22-9957DFA068E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176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72AB1-C426-4A6F-BA60-B0026C1658ED}" type="datetimeFigureOut">
              <a:rPr lang="zh-CN" altLang="en-US"/>
              <a:t>2023/10/25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CED78-B2C2-4F08-87DF-6A74FC8CAD1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7705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8E605-22D4-419C-B41E-2A9B975BB34A}" type="datetimeFigureOut">
              <a:rPr lang="zh-CN" altLang="en-US"/>
              <a:t>2023/10/25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BD648-322B-406C-8BB3-AC63A06699A3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3554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4DD90E-FF02-5042-4CDB-A8D619711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D455BDB-EF8A-3EDC-99D2-161A01DD4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386C410-983F-D052-8FF1-2CE22A628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  <a:t>2023/10/25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99DCD17-07AD-4702-AEFC-BF568D2BD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912E84-C21D-E9CE-198E-825F82041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1890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CAFB8-03E5-4386-A144-DBB2BEE05248}" type="datetimeFigureOut">
              <a:rPr lang="zh-CN" altLang="en-US"/>
              <a:t>2023/10/25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70B9B-BE7F-43F6-B2FC-4852E8A4BADC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5733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4978E-0DEE-412E-B716-01C0CF1F857F}" type="datetimeFigureOut">
              <a:rPr lang="zh-CN" altLang="en-US"/>
              <a:t>2023/10/25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7D2F1-D616-4873-99CC-BD98F7325BED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12195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0D845-4A52-45A2-9DE6-484657F3999F}" type="datetimeFigureOut">
              <a:rPr lang="zh-CN" altLang="en-US"/>
              <a:t>2023/10/25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FFB8C-FF84-442C-B58A-8DC5AAEE65FF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69882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E03EF-9694-4D4A-862C-D7F633B32E4B}" type="datetimeFigureOut">
              <a:rPr lang="zh-CN" altLang="en-US"/>
              <a:t>2023/10/25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525EA-AB7C-4142-97DC-78079FC39AA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5095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DA4E37-8442-96E1-3AFE-5C055BE8A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A145906-F5EA-2783-0A1A-DB74EB68F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64ADCD2-218B-FA5F-9B41-167CADB05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  <a:t>2023/10/25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9116DEB-DB17-901A-5C3D-0B52CF871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04A5833-C6CF-690D-30CD-88A8CBBF9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4090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C7AA4F-FDD4-4877-AA8D-634E9B79D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99270AE-A987-A41A-8303-DB7EC296D9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3A98914-FD11-80DF-1046-BD5FA2E431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BC940B2-F67C-562B-E054-14B634F21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  <a:t>2023/10/25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32DDFFF-FB03-8A4B-F955-B5D882B73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350ECEE-E1F9-1793-42B8-63854229F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5514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148FF7-390C-FADD-C6CB-338037EDF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1FEFC2E-8FB8-0C84-5073-A1A423CA6F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640164A-7664-C744-A188-0BD9463A2D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8A8651A-3D10-0CDD-4100-4637F0C1CF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5F2A7CB-790A-C378-6534-580C37B83B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9E4F6A1-2DB1-9133-BE06-195DA1E71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  <a:t>2023/10/25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2BCE9BD-92C0-E0ED-22A9-48F806C01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21D3B1B-D7D3-578F-AF4A-963829F32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4339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CDF8A3D-790F-1053-04AC-0F341F33E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B1CE887-CB86-1D60-864B-CAB1BA623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  <a:t>2023/10/25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E266384-4A08-EC3A-398E-54AB91812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9484000-EEB5-85B2-060A-FAE1601A9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2672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A09CE4F-E205-B594-EC8E-329822FB1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  <a:t>2023/10/25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EA45BF8-25EE-B14F-BF33-E742B474A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AD7FF6F-1B14-CE21-9D33-83DCC919D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2582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1A4B92-FB06-06C7-F8FA-B04FCD778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438E502-8421-DAA8-076B-81B5F46A8B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4E2115A-05A5-9AA4-C8EE-C53A45F7C0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1653E35-E4B7-DD14-FE1E-C47093823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  <a:t>2023/10/25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6362074-F2DD-C216-C678-91D4EF3CA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AC93904-496D-AB2E-65AB-55CA07F32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6964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3EFD75-59AE-F9B2-B8B1-289D71864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6AF1C81-B467-3C97-5990-B9E1C6C3ED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8D1C8BA-F5F3-B673-C263-47EA321694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3060C3D-80A0-3415-2204-F9910959D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1FB3-E3E7-4D3C-A149-0AA8055A64DA}" type="datetimeFigureOut">
              <a:rPr lang="zh-CN" altLang="en-US" smtClean="0"/>
              <a:t>2023/10/25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4220F41-E646-4EB2-CAF3-C9524F747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0BFB07F-0E72-83EF-CD5C-BF70603F9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8E3FC-2A57-41EC-87EC-B86E4838A5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3722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F24DD954-5929-DE7E-871D-E72E48E5E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108C7FE-3E0E-9867-6142-F8968A591E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DC40EB7-CAF8-E3B5-CA74-2AE5106B1B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B1FB3-E3E7-4D3C-A149-0AA8055A64DA}" type="datetimeFigureOut">
              <a:rPr lang="zh-CN" altLang="en-US" smtClean="0"/>
              <a:t>2023/10/25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EAE0251-8F23-B346-4A78-AD6D83AC6F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E740B5E-E10A-0D3E-3554-30F39B0793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8E3FC-2A57-41EC-87EC-B86E4838A5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023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5167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43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C4607A9-E119-4A0F-9E75-1AF8FAE0BF04}" type="datetimeFigureOut">
              <a:rPr lang="zh-CN" altLang="en-US"/>
              <a:t>2023/10/25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6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62A39ED-04A6-499A-AEF5-ABF87AC0ABDB}" type="slidenum">
              <a:rPr lang="zh-CN" altLang="en-US"/>
              <a:t>‹#›</a:t>
            </a:fld>
            <a:endParaRPr lang="zh-CN" altLang="en-US"/>
          </a:p>
        </p:txBody>
      </p:sp>
      <p:pic>
        <p:nvPicPr>
          <p:cNvPr id="8" name="图片 7" descr="艾奇奖ppt-02.jpg"/>
          <p:cNvPicPr>
            <a:picLocks noChangeAspect="1"/>
          </p:cNvPicPr>
          <p:nvPr userDrawn="1"/>
        </p:nvPicPr>
        <p:blipFill>
          <a:blip r:embed="rId13" cstate="print"/>
          <a:srcRect l="781" r="781" b="1389"/>
          <a:stretch>
            <a:fillRect/>
          </a:stretch>
        </p:blipFill>
        <p:spPr>
          <a:xfrm>
            <a:off x="-43" y="-12095"/>
            <a:ext cx="12192043" cy="6870095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ACA3C343-F3B7-AF4F-93EE-CB3526EFD93D}"/>
              </a:ext>
            </a:extLst>
          </p:cNvPr>
          <p:cNvSpPr/>
          <p:nvPr userDrawn="1"/>
        </p:nvSpPr>
        <p:spPr>
          <a:xfrm>
            <a:off x="9785684" y="561474"/>
            <a:ext cx="1796716" cy="15079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BECDBF96-0D74-0044-97CF-D87ADEE93D4F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785684" y="227041"/>
            <a:ext cx="2141046" cy="55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062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609585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1219170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828754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2438339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457189" indent="-457189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21F1129E-FC1E-744D-B5EA-9B29BBB793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66" b="19141"/>
          <a:stretch/>
        </p:blipFill>
        <p:spPr>
          <a:xfrm>
            <a:off x="0" y="-54238"/>
            <a:ext cx="12192000" cy="592565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B333613E-5CB1-9247-2315-6448FC150A18}"/>
              </a:ext>
            </a:extLst>
          </p:cNvPr>
          <p:cNvSpPr/>
          <p:nvPr/>
        </p:nvSpPr>
        <p:spPr>
          <a:xfrm>
            <a:off x="0" y="5704114"/>
            <a:ext cx="12192000" cy="1153886"/>
          </a:xfrm>
          <a:prstGeom prst="rect">
            <a:avLst/>
          </a:prstGeom>
          <a:solidFill>
            <a:srgbClr val="D2B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E0BBB37-387A-6CAD-1EFD-AC6002D20020}"/>
              </a:ext>
            </a:extLst>
          </p:cNvPr>
          <p:cNvSpPr txBox="1"/>
          <p:nvPr/>
        </p:nvSpPr>
        <p:spPr>
          <a:xfrm>
            <a:off x="1691951" y="605129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◎</a:t>
            </a:r>
            <a:r>
              <a:rPr lang="zh-CN" altLang="en-US" sz="1600" dirty="0">
                <a:solidFill>
                  <a:schemeClr val="bg1"/>
                </a:solidFill>
              </a:rPr>
              <a:t> </a:t>
            </a:r>
            <a:r>
              <a:rPr lang="zh-CN" altLang="en-US" sz="18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作品编号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0AA0175-8411-C620-AA4D-C6851F2A6F8E}"/>
              </a:ext>
            </a:extLst>
          </p:cNvPr>
          <p:cNvSpPr txBox="1"/>
          <p:nvPr/>
        </p:nvSpPr>
        <p:spPr>
          <a:xfrm>
            <a:off x="6257730" y="605129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◎</a:t>
            </a:r>
            <a:r>
              <a:rPr lang="zh-CN" altLang="en-US" sz="1600" dirty="0">
                <a:solidFill>
                  <a:schemeClr val="bg1"/>
                </a:solidFill>
              </a:rPr>
              <a:t> </a:t>
            </a:r>
            <a:r>
              <a:rPr lang="zh-CN" altLang="en-US" sz="18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作品名称</a:t>
            </a: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5C97E105-1FDD-4976-3BEC-0A5100CE7C96}"/>
              </a:ext>
            </a:extLst>
          </p:cNvPr>
          <p:cNvCxnSpPr/>
          <p:nvPr/>
        </p:nvCxnSpPr>
        <p:spPr>
          <a:xfrm>
            <a:off x="3097763" y="6375918"/>
            <a:ext cx="2600131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D5FB30E3-7471-0C01-8F45-50DB696D1B70}"/>
              </a:ext>
            </a:extLst>
          </p:cNvPr>
          <p:cNvCxnSpPr/>
          <p:nvPr/>
        </p:nvCxnSpPr>
        <p:spPr>
          <a:xfrm>
            <a:off x="7890587" y="6354147"/>
            <a:ext cx="2600131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1661" y="590973"/>
            <a:ext cx="5886873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667" dirty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* PPT</a:t>
            </a:r>
            <a:r>
              <a:rPr lang="zh-CN" altLang="en-US" sz="2667" dirty="0">
                <a:solidFill>
                  <a:prstClr val="black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模板使用说明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05181" y="1378373"/>
            <a:ext cx="7028180" cy="5345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1.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该</a:t>
            </a: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为评审的重要参考之一，请务必按照规则认真填写；</a:t>
            </a:r>
          </a:p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endParaRPr lang="zh-CN" altLang="en-US" sz="1867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2.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请正确填写本</a:t>
            </a: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模板首页中的</a:t>
            </a: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“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作品编号</a:t>
            </a: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、</a:t>
            </a: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“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作品名称</a:t>
            </a: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（在提交或保存作品详情页面后，系统将自动生成作品编号，请填写该系统生成的编号）；</a:t>
            </a:r>
          </a:p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endParaRPr lang="zh-CN" altLang="en-US" sz="1867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3.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请按照“品牌</a:t>
            </a: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&amp;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产品概述</a:t>
            </a: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”,“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市场分析</a:t>
            </a: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”,“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品牌</a:t>
            </a: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/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产品市场目标</a:t>
            </a: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”,“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传播创意策略及媒体渠道策略</a:t>
            </a: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”,“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营销传播和销售预算及效果测评</a:t>
            </a: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”,“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其他</a:t>
            </a: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”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六部分进行</a:t>
            </a: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PPT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制作，评审中也将按照以上六部分评审；</a:t>
            </a:r>
          </a:p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endParaRPr lang="zh-CN" altLang="en-US" sz="1867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4.PPT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总页数不得超过</a:t>
            </a: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40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页，文件大小不超过</a:t>
            </a: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20M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；</a:t>
            </a:r>
            <a:endParaRPr lang="en-US" altLang="zh-CN" sz="1867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endParaRPr lang="en-US" altLang="zh-CN" sz="1867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5.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本模板仅供参考，可以不使用；</a:t>
            </a:r>
          </a:p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endParaRPr lang="zh-CN" altLang="en-US" sz="1867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6.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本页</a:t>
            </a: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“PPT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模板使用说明</a:t>
            </a:r>
            <a:r>
              <a:rPr lang="en-US" altLang="zh-CN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”</a:t>
            </a:r>
            <a:r>
              <a:rPr lang="zh-CN" altLang="en-US" sz="1867" dirty="0">
                <a:solidFill>
                  <a:prstClr val="black">
                    <a:lumMod val="50000"/>
                    <a:lumOff val="50000"/>
                  </a:prst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请仔细阅读后删掉即可。</a:t>
            </a:r>
          </a:p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endParaRPr kumimoji="1" lang="en-US" altLang="zh-CN" sz="2133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  <a:sym typeface="+mn-ea"/>
            </a:endParaRPr>
          </a:p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endParaRPr lang="en-US" altLang="zh-CN" sz="2133" dirty="0">
              <a:solidFill>
                <a:prstClr val="black">
                  <a:lumMod val="50000"/>
                  <a:lumOff val="50000"/>
                </a:prst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文本框 3"/>
          <p:cNvSpPr txBox="1">
            <a:spLocks noChangeArrowheads="1"/>
          </p:cNvSpPr>
          <p:nvPr/>
        </p:nvSpPr>
        <p:spPr bwMode="auto">
          <a:xfrm>
            <a:off x="680617" y="634871"/>
            <a:ext cx="3647017" cy="748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4267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CONTENTS</a:t>
            </a:r>
            <a:endParaRPr kumimoji="1" lang="zh-CN" altLang="en-US" sz="4267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451129" y="1696634"/>
            <a:ext cx="4974554" cy="480509"/>
          </a:xfrm>
          <a:prstGeom prst="roundRect">
            <a:avLst/>
          </a:prstGeom>
          <a:ln w="3175" cmpd="sng">
            <a:solidFill>
              <a:srgbClr val="D2B8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品牌</a:t>
            </a:r>
            <a:r>
              <a:rPr kumimoji="1"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or</a:t>
            </a:r>
            <a:r>
              <a:rPr kumimoji="1"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产品概述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1451129" y="2461598"/>
            <a:ext cx="4974554" cy="480509"/>
          </a:xfrm>
          <a:prstGeom prst="roundRect">
            <a:avLst/>
          </a:prstGeom>
          <a:ln w="3175" cmpd="sng">
            <a:solidFill>
              <a:srgbClr val="D2B8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市场分析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1451129" y="3229947"/>
            <a:ext cx="4974554" cy="480509"/>
          </a:xfrm>
          <a:prstGeom prst="roundRect">
            <a:avLst/>
          </a:prstGeom>
          <a:ln w="3175" cmpd="sng">
            <a:solidFill>
              <a:srgbClr val="D2B8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品牌</a:t>
            </a:r>
            <a:r>
              <a:rPr kumimoji="1"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or</a:t>
            </a:r>
            <a:r>
              <a:rPr kumimoji="1"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产品市场目标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451129" y="3998298"/>
            <a:ext cx="4974554" cy="480509"/>
          </a:xfrm>
          <a:prstGeom prst="roundRect">
            <a:avLst/>
          </a:prstGeom>
          <a:ln w="3175" cmpd="sng">
            <a:solidFill>
              <a:srgbClr val="D2B8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传播创意策略及媒体渠道策略</a:t>
            </a:r>
          </a:p>
        </p:txBody>
      </p:sp>
      <p:sp>
        <p:nvSpPr>
          <p:cNvPr id="2" name="圆角矩形 7">
            <a:extLst>
              <a:ext uri="{FF2B5EF4-FFF2-40B4-BE49-F238E27FC236}">
                <a16:creationId xmlns:a16="http://schemas.microsoft.com/office/drawing/2014/main" id="{F60AD406-A72F-2355-703F-3C0C138DD33B}"/>
              </a:ext>
            </a:extLst>
          </p:cNvPr>
          <p:cNvSpPr/>
          <p:nvPr/>
        </p:nvSpPr>
        <p:spPr>
          <a:xfrm>
            <a:off x="1479121" y="4822502"/>
            <a:ext cx="4974554" cy="480509"/>
          </a:xfrm>
          <a:prstGeom prst="roundRect">
            <a:avLst/>
          </a:prstGeom>
          <a:ln w="3175" cmpd="sng">
            <a:solidFill>
              <a:srgbClr val="D2B8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营销传播和销售预算及效果测评</a:t>
            </a:r>
          </a:p>
        </p:txBody>
      </p:sp>
      <p:sp>
        <p:nvSpPr>
          <p:cNvPr id="3" name="圆角矩形 7">
            <a:extLst>
              <a:ext uri="{FF2B5EF4-FFF2-40B4-BE49-F238E27FC236}">
                <a16:creationId xmlns:a16="http://schemas.microsoft.com/office/drawing/2014/main" id="{551535DA-21E7-AE72-0A64-9DC516B9209E}"/>
              </a:ext>
            </a:extLst>
          </p:cNvPr>
          <p:cNvSpPr/>
          <p:nvPr/>
        </p:nvSpPr>
        <p:spPr>
          <a:xfrm>
            <a:off x="1482231" y="5621824"/>
            <a:ext cx="4974554" cy="480509"/>
          </a:xfrm>
          <a:prstGeom prst="roundRect">
            <a:avLst/>
          </a:prstGeom>
          <a:ln w="3175" cmpd="sng">
            <a:solidFill>
              <a:srgbClr val="D2B8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其他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102784" y="999948"/>
            <a:ext cx="3892204" cy="947040"/>
          </a:xfrm>
          <a:prstGeom prst="roundRect">
            <a:avLst/>
          </a:prstGeom>
          <a:ln w="3175" cmpd="sng">
            <a:solidFill>
              <a:srgbClr val="D2B8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品牌</a:t>
            </a:r>
            <a:r>
              <a:rPr kumimoji="1" lang="en-US" altLang="zh-CN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or</a:t>
            </a:r>
            <a:r>
              <a:rPr kumimoji="1"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产品概述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B6FDD53-B3B1-1E75-91FC-E3C772B1FA95}"/>
              </a:ext>
            </a:extLst>
          </p:cNvPr>
          <p:cNvSpPr txBox="1"/>
          <p:nvPr/>
        </p:nvSpPr>
        <p:spPr>
          <a:xfrm>
            <a:off x="1082351" y="2093463"/>
            <a:ext cx="651898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（包括但不限于）</a:t>
            </a:r>
          </a:p>
          <a:p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① 品牌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产品概述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品牌介绍、产品介绍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</a:p>
          <a:p>
            <a:b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②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调研报告及分析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内部调研、外部调研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32589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102785" y="999948"/>
            <a:ext cx="3282603" cy="947040"/>
          </a:xfrm>
          <a:prstGeom prst="roundRect">
            <a:avLst/>
          </a:prstGeom>
          <a:ln w="3175" cmpd="sng">
            <a:solidFill>
              <a:srgbClr val="D2B8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市场分析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29CE785-BA93-F93E-DDB4-3592368B4A58}"/>
              </a:ext>
            </a:extLst>
          </p:cNvPr>
          <p:cNvSpPr txBox="1"/>
          <p:nvPr/>
        </p:nvSpPr>
        <p:spPr>
          <a:xfrm>
            <a:off x="1032585" y="2065279"/>
            <a:ext cx="638836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（包括但不限于）</a:t>
            </a:r>
          </a:p>
          <a:p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① 目标市场描述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市场发展现状、消费者画像、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PEST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</a:p>
          <a:p>
            <a:b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②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面临的挑战或问题分析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品牌存在的问题、竞争对手分析、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SWOT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80940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102786" y="999948"/>
            <a:ext cx="4775500" cy="947040"/>
          </a:xfrm>
          <a:prstGeom prst="roundRect">
            <a:avLst/>
          </a:prstGeom>
          <a:ln w="3175" cmpd="sng">
            <a:solidFill>
              <a:srgbClr val="D2B8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品牌</a:t>
            </a:r>
            <a:r>
              <a:rPr kumimoji="1" lang="en-US" altLang="zh-CN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or</a:t>
            </a:r>
            <a:r>
              <a:rPr kumimoji="1"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产品市场目标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29CE785-BA93-F93E-DDB4-3592368B4A58}"/>
              </a:ext>
            </a:extLst>
          </p:cNvPr>
          <p:cNvSpPr txBox="1"/>
          <p:nvPr/>
        </p:nvSpPr>
        <p:spPr>
          <a:xfrm>
            <a:off x="1057467" y="2090161"/>
            <a:ext cx="6096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（包括但不限于）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①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营销目标及营销组合概述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营销目标、营销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4P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组合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</a:p>
          <a:p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②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整合营销传播的目标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品牌的目标、市场的目标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</a:p>
          <a:p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③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品牌核心要素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消费者画像、品牌文案、产品文案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</a:p>
          <a:p>
            <a:r>
              <a:rPr lang="zh-CN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95081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102785" y="999948"/>
            <a:ext cx="5696121" cy="947040"/>
          </a:xfrm>
          <a:prstGeom prst="roundRect">
            <a:avLst/>
          </a:prstGeom>
          <a:ln w="3175" cmpd="sng">
            <a:solidFill>
              <a:srgbClr val="D2B8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传播创意策略及媒体渠道策略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05457581-850E-CE3C-4153-FFF6639F8F9B}"/>
              </a:ext>
            </a:extLst>
          </p:cNvPr>
          <p:cNvSpPr txBox="1"/>
          <p:nvPr/>
        </p:nvSpPr>
        <p:spPr>
          <a:xfrm>
            <a:off x="1107233" y="2074420"/>
            <a:ext cx="5952931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（包括但不限于）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① 广告诉求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广告诉求重点、广告诉求策略与方法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</a:p>
          <a:p>
            <a:b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②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营销推广策划</a:t>
            </a:r>
            <a:b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③ 选择的传播媒体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销售渠道及创意表现</a:t>
            </a:r>
            <a:b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选择的媒体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渠道（线上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线下）、媒介传播排期（线上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线下）、广告创意表现（线上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线下）、电商转换策略与承接方式</a:t>
            </a:r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74588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102786" y="999948"/>
            <a:ext cx="5646358" cy="947040"/>
          </a:xfrm>
          <a:prstGeom prst="roundRect">
            <a:avLst/>
          </a:prstGeom>
          <a:ln w="3175" cmpd="sng">
            <a:solidFill>
              <a:srgbClr val="D2B8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营销传播和销售预算及效果测评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2B4F5C6-115D-E38C-3196-EA113F776339}"/>
              </a:ext>
            </a:extLst>
          </p:cNvPr>
          <p:cNvSpPr txBox="1"/>
          <p:nvPr/>
        </p:nvSpPr>
        <p:spPr>
          <a:xfrm>
            <a:off x="1107233" y="2061980"/>
            <a:ext cx="774063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（包括但不限于）</a:t>
            </a:r>
          </a:p>
          <a:p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① 营销传播预算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b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② 广告效果预估</a:t>
            </a:r>
            <a:b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③ 销售效果预估</a:t>
            </a:r>
            <a:r>
              <a:rPr lang="zh-CN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25008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102786" y="999948"/>
            <a:ext cx="2934259" cy="947040"/>
          </a:xfrm>
          <a:prstGeom prst="roundRect">
            <a:avLst/>
          </a:prstGeom>
          <a:ln w="3175" cmpd="sng">
            <a:solidFill>
              <a:srgbClr val="D2B87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其他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05457581-850E-CE3C-4153-FFF6639F8F9B}"/>
              </a:ext>
            </a:extLst>
          </p:cNvPr>
          <p:cNvSpPr txBox="1"/>
          <p:nvPr/>
        </p:nvSpPr>
        <p:spPr>
          <a:xfrm>
            <a:off x="1069910" y="2061979"/>
            <a:ext cx="60960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（包括但不限于）</a:t>
            </a:r>
          </a:p>
          <a:p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① </a:t>
            </a:r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结论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② 参考文献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③ 数据工具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800" b="0" i="0" u="none" strike="noStrike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④ 附录调研问卷及其结果</a:t>
            </a:r>
            <a:endParaRPr lang="en-US" altLang="zh-CN" sz="1800" b="0" i="0" u="none" strike="noStrike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1781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999</TotalTime>
  <Words>371</Words>
  <Application>Microsoft Macintosh PowerPoint</Application>
  <PresentationFormat>宽屏</PresentationFormat>
  <Paragraphs>66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等线</vt:lpstr>
      <vt:lpstr>等线 Light</vt:lpstr>
      <vt:lpstr>华文细黑</vt:lpstr>
      <vt:lpstr>微软雅黑</vt:lpstr>
      <vt:lpstr>Arial</vt:lpstr>
      <vt:lpstr>Calibri</vt:lpstr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jerome xu</dc:creator>
  <cp:lastModifiedBy>Microsoft Office User</cp:lastModifiedBy>
  <cp:revision>4</cp:revision>
  <dcterms:created xsi:type="dcterms:W3CDTF">2023-10-07T09:38:21Z</dcterms:created>
  <dcterms:modified xsi:type="dcterms:W3CDTF">2023-10-25T08:05:04Z</dcterms:modified>
</cp:coreProperties>
</file>