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99" r:id="rId3"/>
    <p:sldId id="259" r:id="rId5"/>
    <p:sldId id="257" r:id="rId6"/>
    <p:sldId id="500" r:id="rId7"/>
    <p:sldId id="501" r:id="rId8"/>
    <p:sldId id="502" r:id="rId9"/>
    <p:sldId id="503" r:id="rId10"/>
    <p:sldId id="504" r:id="rId11"/>
    <p:sldId id="505" r:id="rId12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E825"/>
    <a:srgbClr val="B18D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8" autoAdjust="0"/>
    <p:restoredTop sz="94660"/>
  </p:normalViewPr>
  <p:slideViewPr>
    <p:cSldViewPr snapToGrid="0">
      <p:cViewPr>
        <p:scale>
          <a:sx n="80" d="100"/>
          <a:sy n="80" d="100"/>
        </p:scale>
        <p:origin x="1776" y="8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A2DA3-55AF-48C1-87C9-272C42E28E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81EE2B-3783-4240-84D8-2AE1AB3E37E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674AA5-5078-0947-B1CA-50231CC1655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85684" y="227041"/>
            <a:ext cx="2141046" cy="55803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B1FB3-E3E7-4D3C-A149-0AA8055A64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8E3FC-2A57-41EC-87EC-B86E4838A5D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3641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6487160" y="6051550"/>
            <a:ext cx="4003530" cy="368300"/>
            <a:chOff x="9855" y="9530"/>
            <a:chExt cx="6666" cy="580"/>
          </a:xfrm>
        </p:grpSpPr>
        <p:sp>
          <p:nvSpPr>
            <p:cNvPr id="8" name="文本框 7"/>
            <p:cNvSpPr txBox="1"/>
            <p:nvPr/>
          </p:nvSpPr>
          <p:spPr>
            <a:xfrm>
              <a:off x="9855" y="9530"/>
              <a:ext cx="3733" cy="5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b="1" dirty="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◎</a:t>
              </a:r>
              <a:r>
                <a:rPr lang="zh-CN" altLang="en-US" sz="1600" b="1" dirty="0">
                  <a:solidFill>
                    <a:schemeClr val="tx1"/>
                  </a:solidFill>
                </a:rPr>
                <a:t> </a:t>
              </a:r>
              <a:r>
                <a:rPr lang="zh-CN" altLang="en-US" sz="1800" b="1" dirty="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作品名称</a:t>
              </a:r>
              <a:endParaRPr lang="zh-CN" altLang="en-US" sz="1800" b="1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12426" y="10007"/>
              <a:ext cx="4095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1691640" y="6051550"/>
            <a:ext cx="4006254" cy="368300"/>
            <a:chOff x="2664" y="9530"/>
            <a:chExt cx="6309" cy="58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4878" y="10041"/>
              <a:ext cx="4095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2664" y="9530"/>
              <a:ext cx="2708" cy="5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b="1" dirty="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◎</a:t>
              </a:r>
              <a:r>
                <a:rPr lang="zh-CN" altLang="en-US" sz="1600" b="1" dirty="0">
                  <a:solidFill>
                    <a:schemeClr val="tx1"/>
                  </a:solidFill>
                </a:rPr>
                <a:t> </a:t>
              </a:r>
              <a:r>
                <a:rPr lang="zh-CN" altLang="en-US" sz="1800" b="1" dirty="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作品编号</a:t>
              </a:r>
              <a:endParaRPr lang="zh-CN" altLang="en-US" sz="1800" b="1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1661" y="590973"/>
            <a:ext cx="5886873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665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* PPT</a:t>
            </a:r>
            <a:r>
              <a:rPr lang="zh-CN" altLang="en-US" sz="2665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模板使用说明</a:t>
            </a:r>
            <a:endParaRPr lang="zh-CN" altLang="en-US" sz="2665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05180" y="1378585"/>
            <a:ext cx="7028180" cy="50374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1.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该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为评审的重要参考之一，请务必按照规则认真填写；</a:t>
            </a: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2.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请正确填写本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模板首页中的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“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作品编号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、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“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作品名称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（在提交或保存作品详情页面后，系统将自动生成作品编号，请填写该系统生成的编号）；</a:t>
            </a: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3.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请按照“品牌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&amp;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产品概述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”,“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市场分析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”,“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品牌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/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产品市场目标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”,“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传播创意策略及媒体渠道策略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”,“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营销传播和销售预算及效果测评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”,“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其他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六部分进行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PPT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制作，评审中也将按照以上六部分评审；</a:t>
            </a: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4.PPT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总页数不得超过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50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页，文件大小不超过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20M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；</a:t>
            </a:r>
            <a:endParaRPr lang="en-US" altLang="zh-CN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endParaRPr lang="en-US" altLang="zh-CN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5.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本模板仅供参考，可以不使用；</a:t>
            </a: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6.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本页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“PPT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模板使用说明</a:t>
            </a:r>
            <a:r>
              <a:rPr lang="en-US" altLang="zh-CN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”</a:t>
            </a:r>
            <a:r>
              <a:rPr lang="zh-CN" altLang="en-US" sz="1865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请仔细阅读后删掉即可。</a:t>
            </a:r>
            <a:endParaRPr lang="zh-CN" altLang="en-US" sz="186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endParaRPr kumimoji="1" lang="en-US" altLang="zh-CN" sz="213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endParaRPr lang="en-US" altLang="zh-CN" sz="2135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文本框 3"/>
          <p:cNvSpPr txBox="1">
            <a:spLocks noChangeArrowheads="1"/>
          </p:cNvSpPr>
          <p:nvPr/>
        </p:nvSpPr>
        <p:spPr bwMode="auto">
          <a:xfrm>
            <a:off x="680617" y="634871"/>
            <a:ext cx="3647017" cy="7480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4265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CONTENTS</a:t>
            </a:r>
            <a:endParaRPr kumimoji="1" lang="zh-CN" altLang="en-US" sz="4265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451129" y="1696634"/>
            <a:ext cx="4974554" cy="480509"/>
          </a:xfrm>
          <a:prstGeom prst="roundRect">
            <a:avLst/>
          </a:prstGeom>
          <a:ln w="3175" cmpd="sng">
            <a:solidFill>
              <a:srgbClr val="A6E8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品牌</a:t>
            </a:r>
            <a:r>
              <a:rPr kumimoji="1"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</a:t>
            </a: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产品概述</a:t>
            </a:r>
            <a:endParaRPr kumimoji="1"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451129" y="2461598"/>
            <a:ext cx="4974554" cy="480509"/>
          </a:xfrm>
          <a:prstGeom prst="roundRect">
            <a:avLst/>
          </a:prstGeom>
          <a:ln w="3175" cmpd="sng">
            <a:solidFill>
              <a:srgbClr val="A6E8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市场分析</a:t>
            </a:r>
            <a:endParaRPr kumimoji="1"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451129" y="3229947"/>
            <a:ext cx="4974554" cy="480509"/>
          </a:xfrm>
          <a:prstGeom prst="roundRect">
            <a:avLst/>
          </a:prstGeom>
          <a:ln w="3175" cmpd="sng">
            <a:solidFill>
              <a:srgbClr val="A6E8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品牌</a:t>
            </a:r>
            <a:r>
              <a:rPr kumimoji="1"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</a:t>
            </a: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产品市场目标</a:t>
            </a:r>
            <a:endParaRPr kumimoji="1"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451129" y="3998298"/>
            <a:ext cx="4974554" cy="480509"/>
          </a:xfrm>
          <a:prstGeom prst="roundRect">
            <a:avLst/>
          </a:prstGeom>
          <a:ln w="3175" cmpd="sng">
            <a:solidFill>
              <a:srgbClr val="A6E8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传播创意策略及媒体渠道策略</a:t>
            </a:r>
            <a:endParaRPr kumimoji="1"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圆角矩形 7"/>
          <p:cNvSpPr/>
          <p:nvPr/>
        </p:nvSpPr>
        <p:spPr>
          <a:xfrm>
            <a:off x="1479121" y="4822502"/>
            <a:ext cx="4974554" cy="480509"/>
          </a:xfrm>
          <a:prstGeom prst="roundRect">
            <a:avLst/>
          </a:prstGeom>
          <a:ln w="3175" cmpd="sng">
            <a:solidFill>
              <a:srgbClr val="A6E8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营销传播和销售预算及效果测评</a:t>
            </a:r>
            <a:endParaRPr kumimoji="1"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圆角矩形 7"/>
          <p:cNvSpPr/>
          <p:nvPr/>
        </p:nvSpPr>
        <p:spPr>
          <a:xfrm>
            <a:off x="1482231" y="5621824"/>
            <a:ext cx="4974554" cy="480509"/>
          </a:xfrm>
          <a:prstGeom prst="roundRect">
            <a:avLst/>
          </a:prstGeom>
          <a:ln w="3175" cmpd="sng">
            <a:solidFill>
              <a:srgbClr val="A6E8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其他</a:t>
            </a:r>
            <a:endParaRPr kumimoji="1"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4" y="999948"/>
            <a:ext cx="3892204" cy="947040"/>
          </a:xfrm>
          <a:prstGeom prst="roundRect">
            <a:avLst/>
          </a:prstGeom>
          <a:ln w="3175" cmpd="sng">
            <a:solidFill>
              <a:srgbClr val="A6E8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品牌</a:t>
            </a:r>
            <a:r>
              <a:rPr kumimoji="1" lang="en-US" altLang="zh-CN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</a:t>
            </a: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产品概述</a:t>
            </a:r>
            <a:endParaRPr kumimoji="1"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82351" y="2093463"/>
            <a:ext cx="6518988" cy="1476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（包括但不限于）</a:t>
            </a:r>
            <a:endParaRPr lang="zh-CN" altLang="en-US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① 品牌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产品概述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品牌介绍、产品介绍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b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②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调研报告及分析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内部调研、外部调研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5" y="999948"/>
            <a:ext cx="3282603" cy="947040"/>
          </a:xfrm>
          <a:prstGeom prst="roundRect">
            <a:avLst/>
          </a:prstGeom>
          <a:ln w="3175" cmpd="sng">
            <a:solidFill>
              <a:srgbClr val="A6E8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市场分析</a:t>
            </a:r>
            <a:endParaRPr kumimoji="1"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32585" y="2065279"/>
            <a:ext cx="6388361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（包括但不限于）</a:t>
            </a:r>
            <a:endParaRPr lang="zh-CN" altLang="en-US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① 目标市场描述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市场发展现状、消费者画像、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PEST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分析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b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②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面临的挑战或问题分析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品牌存在的问题、竞争对手分析、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SWOT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分析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6" y="999948"/>
            <a:ext cx="4775500" cy="947040"/>
          </a:xfrm>
          <a:prstGeom prst="roundRect">
            <a:avLst/>
          </a:prstGeom>
          <a:ln w="3175" cmpd="sng">
            <a:solidFill>
              <a:srgbClr val="A6E8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品牌</a:t>
            </a:r>
            <a:r>
              <a:rPr kumimoji="1" lang="en-US" altLang="zh-CN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</a:t>
            </a: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产品市场目标</a:t>
            </a:r>
            <a:endParaRPr kumimoji="1"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7467" y="2090161"/>
            <a:ext cx="6096000" cy="2306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（包括但不限于）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①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营销目标及营销组合概述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营销目标、营销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4P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组合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②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整合营销传播的目标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品牌的目标、市场的目标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③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品牌核心要素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消费者画像、品牌文案、产品文案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5" y="999948"/>
            <a:ext cx="5696121" cy="947040"/>
          </a:xfrm>
          <a:prstGeom prst="roundRect">
            <a:avLst/>
          </a:prstGeom>
          <a:ln w="3175" cmpd="sng">
            <a:solidFill>
              <a:srgbClr val="A6E8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传播创意策略及媒体渠道策略</a:t>
            </a:r>
            <a:endParaRPr kumimoji="1"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07233" y="2074420"/>
            <a:ext cx="5952931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（包括但不限于）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① 广告诉求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广告诉求重点、广告诉求策略与方法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b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②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营销推广策划</a:t>
            </a:r>
            <a:b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</a:b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③ 选择的传播媒体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销售渠道及创意表现</a:t>
            </a:r>
            <a:b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选择的媒体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渠道（线上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线下）、媒介传播排期（线上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线下）、广告创意表现（线上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线下）、电商转换策略与承接方式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6" y="999948"/>
            <a:ext cx="5646358" cy="947040"/>
          </a:xfrm>
          <a:prstGeom prst="roundRect">
            <a:avLst/>
          </a:prstGeom>
          <a:ln w="3175" cmpd="sng">
            <a:solidFill>
              <a:srgbClr val="A6E8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营销传播和销售预算及效果测评</a:t>
            </a:r>
            <a:endParaRPr kumimoji="1"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07233" y="2061980"/>
            <a:ext cx="7740636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（包括但不限于）</a:t>
            </a:r>
            <a:endParaRPr lang="zh-CN" altLang="en-US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① 营销传播预算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b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② 广告效果预估</a:t>
            </a:r>
            <a:b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</a:b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③ 销售效果预估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6" y="999948"/>
            <a:ext cx="2934259" cy="947040"/>
          </a:xfrm>
          <a:prstGeom prst="roundRect">
            <a:avLst/>
          </a:prstGeom>
          <a:ln w="3175" cmpd="sng">
            <a:solidFill>
              <a:srgbClr val="A6E8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其他</a:t>
            </a:r>
            <a:endParaRPr kumimoji="1"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9910" y="2061979"/>
            <a:ext cx="6096000" cy="2584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（包括但不限于）</a:t>
            </a:r>
            <a:endParaRPr lang="zh-CN" altLang="en-US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①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结论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② 参考文献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③ 数据工具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④ 附录调研问卷及其结果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OWNkZGQzN2RiM2ExYWU2NDM0MzZiNzZiNDFhZGM2OWQ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803</Words>
  <Application>WPS 演示</Application>
  <PresentationFormat>宽屏</PresentationFormat>
  <Paragraphs>90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Calibri</vt:lpstr>
      <vt:lpstr>华文细黑</vt:lpstr>
      <vt:lpstr>微软雅黑</vt:lpstr>
      <vt:lpstr>等线</vt:lpstr>
      <vt:lpstr>Arial Unicode MS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jerome xu</dc:creator>
  <cp:lastModifiedBy>ECI专家助理_Lexi同学</cp:lastModifiedBy>
  <cp:revision>9</cp:revision>
  <dcterms:created xsi:type="dcterms:W3CDTF">2023-10-07T09:38:00Z</dcterms:created>
  <dcterms:modified xsi:type="dcterms:W3CDTF">2024-10-21T07:32:22Z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42A0C359CD1F4CDF909BEFDFF9EA9217_12</vt:lpwstr>
  </property>
  <property fmtid="{D5CDD505-2E9C-101B-9397-08002B2CF9AE}" pid="3" name="KSOProductBuildVer">
    <vt:lpwstr>2052-12.1.0.18276</vt:lpwstr>
  </property>
</Properties>
</file>